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6327" autoAdjust="0"/>
  </p:normalViewPr>
  <p:slideViewPr>
    <p:cSldViewPr snapToGrid="0" showGuides="1">
      <p:cViewPr varScale="1">
        <p:scale>
          <a:sx n="78" d="100"/>
          <a:sy n="78" d="100"/>
        </p:scale>
        <p:origin x="192" y="115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11/2/20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E7AE243-7DCF-4B4A-A079-8C3AE0E54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6248E8-6757-204D-A172-E257A70CF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DS6306 Live Session 11</a:t>
            </a:r>
          </a:p>
        </p:txBody>
      </p:sp>
    </p:spTree>
    <p:extLst>
      <p:ext uri="{BB962C8B-B14F-4D97-AF65-F5344CB8AC3E}">
        <p14:creationId xmlns:p14="http://schemas.microsoft.com/office/powerpoint/2010/main" val="365030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268FD-58AF-6148-B18E-7D3CC6C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CEE7B0-FD44-D240-B14D-8FF0970B061E}"/>
              </a:ext>
            </a:extLst>
          </p:cNvPr>
          <p:cNvSpPr/>
          <p:nvPr/>
        </p:nvSpPr>
        <p:spPr>
          <a:xfrm>
            <a:off x="559084" y="811377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AIC and BIC Holt and SES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23DEF1-EFD5-3B45-8AD7-0FEE5E61E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460500"/>
            <a:ext cx="5336018" cy="32057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291854-EB1B-1A4C-8540-53CE073E02A1}"/>
              </a:ext>
            </a:extLst>
          </p:cNvPr>
          <p:cNvSpPr/>
          <p:nvPr/>
        </p:nvSpPr>
        <p:spPr>
          <a:xfrm>
            <a:off x="559083" y="484781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AIC and BIC Holt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393BEA4-67D8-724F-9AA9-AD0A1653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71" y="1329912"/>
            <a:ext cx="5130970" cy="33363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DE2283-B507-254F-A536-D07CFE648823}"/>
              </a:ext>
            </a:extLst>
          </p:cNvPr>
          <p:cNvSpPr/>
          <p:nvPr/>
        </p:nvSpPr>
        <p:spPr>
          <a:xfrm>
            <a:off x="6344784" y="484781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AIC and BIC 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5C413-AD74-4443-BEC0-D341DEF00DE6}"/>
              </a:ext>
            </a:extLst>
          </p:cNvPr>
          <p:cNvSpPr txBox="1"/>
          <p:nvPr/>
        </p:nvSpPr>
        <p:spPr>
          <a:xfrm>
            <a:off x="1159329" y="5568043"/>
            <a:ext cx="5339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the lower value for </a:t>
            </a:r>
            <a:r>
              <a:rPr lang="en-US" dirty="0" err="1"/>
              <a:t>AICc</a:t>
            </a:r>
            <a:r>
              <a:rPr lang="en-US" dirty="0"/>
              <a:t> and BIC the simple exponential smoothing method appears to be closer to the truth.</a:t>
            </a:r>
          </a:p>
        </p:txBody>
      </p:sp>
    </p:spTree>
    <p:extLst>
      <p:ext uri="{BB962C8B-B14F-4D97-AF65-F5344CB8AC3E}">
        <p14:creationId xmlns:p14="http://schemas.microsoft.com/office/powerpoint/2010/main" val="411206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E2F0E9-3FEE-1A48-96BF-E58AA6B9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3122-1221-ED49-9384-AE1DD101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2080985"/>
            <a:ext cx="78105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D950F-C92D-AF4C-BCF4-F212FB0A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4761593"/>
            <a:ext cx="7810500" cy="698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1B866-9751-674E-9C4D-08D2E58B6B75}"/>
              </a:ext>
            </a:extLst>
          </p:cNvPr>
          <p:cNvSpPr txBox="1"/>
          <p:nvPr/>
        </p:nvSpPr>
        <p:spPr>
          <a:xfrm>
            <a:off x="734786" y="1306286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FB22C-3D34-A04F-A20F-170A46675ECF}"/>
              </a:ext>
            </a:extLst>
          </p:cNvPr>
          <p:cNvSpPr txBox="1"/>
          <p:nvPr/>
        </p:nvSpPr>
        <p:spPr>
          <a:xfrm>
            <a:off x="734786" y="4065814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7139E-E297-2B47-9E7E-464E10D4577E}"/>
              </a:ext>
            </a:extLst>
          </p:cNvPr>
          <p:cNvSpPr txBox="1"/>
          <p:nvPr/>
        </p:nvSpPr>
        <p:spPr>
          <a:xfrm>
            <a:off x="8369584" y="1675618"/>
            <a:ext cx="3370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Results</a:t>
            </a:r>
          </a:p>
          <a:p>
            <a:endParaRPr lang="en-US" u="sng" dirty="0"/>
          </a:p>
          <a:p>
            <a:r>
              <a:rPr lang="en-US" dirty="0"/>
              <a:t>The SES method again wins here, the MASE &lt; MASE (</a:t>
            </a:r>
            <a:r>
              <a:rPr lang="en-US"/>
              <a:t>Holt).</a:t>
            </a:r>
            <a:endParaRPr lang="en-US" dirty="0"/>
          </a:p>
          <a:p>
            <a:endParaRPr lang="en-US" dirty="0"/>
          </a:p>
          <a:p>
            <a:r>
              <a:rPr lang="en-US" dirty="0"/>
              <a:t>It’s important to note that both are &lt;1.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4DD95-DAEF-6947-A1EA-D7585CF3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Exponential Smoothing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3A12C24-E497-F24A-8BF3-ABFE06CDD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2" y="979714"/>
            <a:ext cx="5756230" cy="339997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AF25ACB-5C54-6C40-9E0C-BCC13E626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8"/>
          <a:stretch/>
        </p:blipFill>
        <p:spPr>
          <a:xfrm>
            <a:off x="6417129" y="1109089"/>
            <a:ext cx="5433513" cy="3270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22925-FFEF-3B43-825A-40233AAA77BD}"/>
              </a:ext>
            </a:extLst>
          </p:cNvPr>
          <p:cNvSpPr txBox="1"/>
          <p:nvPr/>
        </p:nvSpPr>
        <p:spPr>
          <a:xfrm>
            <a:off x="1028700" y="4669971"/>
            <a:ext cx="9666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H-The number of forecasting periods (important for question 4)</a:t>
            </a:r>
          </a:p>
          <a:p>
            <a:r>
              <a:rPr lang="en-US" dirty="0"/>
              <a:t>Alpha-Value of smoothing parameter for the level </a:t>
            </a:r>
          </a:p>
          <a:p>
            <a:r>
              <a:rPr lang="en-US" dirty="0"/>
              <a:t>Simple-the initial values are set to values obtained using simple calculations on the first few observations.</a:t>
            </a:r>
          </a:p>
          <a:p>
            <a:endParaRPr lang="en-US" dirty="0"/>
          </a:p>
          <a:p>
            <a:r>
              <a:rPr lang="en-US" dirty="0"/>
              <a:t>The SES models have different alpha levels and additionally the first two initial values are based on the first few observations.  </a:t>
            </a:r>
          </a:p>
        </p:txBody>
      </p:sp>
    </p:spTree>
    <p:extLst>
      <p:ext uri="{BB962C8B-B14F-4D97-AF65-F5344CB8AC3E}">
        <p14:creationId xmlns:p14="http://schemas.microsoft.com/office/powerpoint/2010/main" val="421981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5AD003-26AE-C147-8402-EC0C6D67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Holt Linear Trend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E9DA3-B390-B343-A05A-7A6B3DEA6D77}"/>
              </a:ext>
            </a:extLst>
          </p:cNvPr>
          <p:cNvSpPr txBox="1"/>
          <p:nvPr/>
        </p:nvSpPr>
        <p:spPr>
          <a:xfrm>
            <a:off x="6094412" y="1125415"/>
            <a:ext cx="5253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Holt Linear Trend Model extends exponential smoothing to allow the forecasting of data with a trend.</a:t>
            </a:r>
          </a:p>
        </p:txBody>
      </p:sp>
      <p:pic>
        <p:nvPicPr>
          <p:cNvPr id="8" name="Picture 7" descr="Model 1">
            <a:extLst>
              <a:ext uri="{FF2B5EF4-FFF2-40B4-BE49-F238E27FC236}">
                <a16:creationId xmlns:a16="http://schemas.microsoft.com/office/drawing/2014/main" id="{E827B68C-9C89-C141-8054-922D5C68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2" y="879230"/>
            <a:ext cx="3719366" cy="211406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1845FF8-725F-234A-8A67-147581153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3" y="3204124"/>
            <a:ext cx="3476852" cy="2179224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3B4B986-84CD-EE44-A775-475DDD5E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080" y="2048745"/>
            <a:ext cx="5036189" cy="3069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893AE9-CB42-BE4C-85DA-81751D5C0BD5}"/>
              </a:ext>
            </a:extLst>
          </p:cNvPr>
          <p:cNvSpPr txBox="1"/>
          <p:nvPr/>
        </p:nvSpPr>
        <p:spPr>
          <a:xfrm>
            <a:off x="1110343" y="2993292"/>
            <a:ext cx="204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A8D23F-0712-5F41-98A0-430C55E7D391}"/>
              </a:ext>
            </a:extLst>
          </p:cNvPr>
          <p:cNvSpPr/>
          <p:nvPr/>
        </p:nvSpPr>
        <p:spPr>
          <a:xfrm>
            <a:off x="1216606" y="551256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4A28D-43E9-224E-B42A-02494AF16A81}"/>
              </a:ext>
            </a:extLst>
          </p:cNvPr>
          <p:cNvSpPr/>
          <p:nvPr/>
        </p:nvSpPr>
        <p:spPr>
          <a:xfrm>
            <a:off x="8218472" y="536325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377844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248DD-B031-8D4E-A873-A256146F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3, Seasonal Trends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DCD49E-4FE4-8D43-AE0B-2E3BE46A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914399"/>
            <a:ext cx="4871866" cy="2949121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4AF579-3488-534B-A96E-340408442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826405"/>
            <a:ext cx="5240338" cy="33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248DD-B031-8D4E-A873-A256146F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914F4-B5F4-BA43-AE95-00D3806D7FB1}"/>
              </a:ext>
            </a:extLst>
          </p:cNvPr>
          <p:cNvSpPr txBox="1"/>
          <p:nvPr/>
        </p:nvSpPr>
        <p:spPr>
          <a:xfrm>
            <a:off x="481354" y="668399"/>
            <a:ext cx="12356816" cy="638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u="sng" dirty="0"/>
              <a:t>R Input:</a:t>
            </a:r>
          </a:p>
          <a:p>
            <a:endParaRPr lang="en-US" sz="1050" u="sng" dirty="0"/>
          </a:p>
          <a:p>
            <a:r>
              <a:rPr lang="en-US" sz="1050" dirty="0">
                <a:solidFill>
                  <a:srgbClr val="00B050"/>
                </a:solidFill>
              </a:rPr>
              <a:t># 1. SES MODEL FOR Max temp</a:t>
            </a:r>
          </a:p>
          <a:p>
            <a:r>
              <a:rPr lang="en-US" sz="1050" dirty="0"/>
              <a:t>data("</a:t>
            </a:r>
            <a:r>
              <a:rPr lang="en-US" sz="1050" dirty="0" err="1"/>
              <a:t>maxtemp</a:t>
            </a:r>
            <a:r>
              <a:rPr lang="en-US" sz="1050" dirty="0"/>
              <a:t>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#returns a </a:t>
            </a:r>
            <a:r>
              <a:rPr lang="en-US" sz="1050" dirty="0" err="1">
                <a:solidFill>
                  <a:srgbClr val="00B050"/>
                </a:solidFill>
              </a:rPr>
              <a:t>ts</a:t>
            </a:r>
            <a:r>
              <a:rPr lang="en-US" sz="1050" dirty="0">
                <a:solidFill>
                  <a:srgbClr val="00B050"/>
                </a:solidFill>
              </a:rPr>
              <a:t> object</a:t>
            </a:r>
          </a:p>
          <a:p>
            <a:r>
              <a:rPr lang="en-US" sz="1050" dirty="0"/>
              <a:t>air = window(</a:t>
            </a:r>
            <a:r>
              <a:rPr lang="en-US" sz="1050" dirty="0" err="1"/>
              <a:t>maxtemp</a:t>
            </a:r>
            <a:r>
              <a:rPr lang="en-US" sz="1050" dirty="0"/>
              <a:t>, start = 1990, end = 2015)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 Always plot the data first! </a:t>
            </a:r>
          </a:p>
          <a:p>
            <a:r>
              <a:rPr lang="en-US" sz="1050" dirty="0"/>
              <a:t>plot(</a:t>
            </a:r>
            <a:r>
              <a:rPr lang="en-US" sz="1050" dirty="0" err="1"/>
              <a:t>air,ylab</a:t>
            </a:r>
            <a:r>
              <a:rPr lang="en-US" sz="1050" dirty="0"/>
              <a:t> = "Temperature", </a:t>
            </a:r>
            <a:r>
              <a:rPr lang="en-US" sz="1050" dirty="0" err="1"/>
              <a:t>xlab</a:t>
            </a:r>
            <a:r>
              <a:rPr lang="en-US" sz="1050" dirty="0"/>
              <a:t> = "Year", main = "Maximum Temperature")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#fit 3 different simple exponential smoothing models ... how are they different?</a:t>
            </a:r>
          </a:p>
          <a:p>
            <a:r>
              <a:rPr lang="en-US" sz="1050" dirty="0"/>
              <a:t>fit1 = </a:t>
            </a:r>
            <a:r>
              <a:rPr lang="en-US" sz="1050" dirty="0" err="1"/>
              <a:t>ses</a:t>
            </a:r>
            <a:r>
              <a:rPr lang="en-US" sz="1050" dirty="0"/>
              <a:t>(air, initial = "</a:t>
            </a:r>
            <a:r>
              <a:rPr lang="en-US" sz="1050" dirty="0" err="1"/>
              <a:t>simple",alpha</a:t>
            </a:r>
            <a:r>
              <a:rPr lang="en-US" sz="1050" dirty="0"/>
              <a:t> = .2,h = 5)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 the forecast package has a nice accuracy </a:t>
            </a:r>
            <a:r>
              <a:rPr lang="en-US" sz="1050" dirty="0" err="1">
                <a:solidFill>
                  <a:srgbClr val="00B050"/>
                </a:solidFill>
              </a:rPr>
              <a:t>funciton</a:t>
            </a:r>
            <a:r>
              <a:rPr lang="en-US" sz="1050" dirty="0">
                <a:solidFill>
                  <a:srgbClr val="00B050"/>
                </a:solidFill>
              </a:rPr>
              <a:t> with various metrics just pass it the </a:t>
            </a:r>
          </a:p>
          <a:p>
            <a:r>
              <a:rPr lang="en-US" sz="1050" dirty="0">
                <a:solidFill>
                  <a:srgbClr val="00B050"/>
                </a:solidFill>
              </a:rPr>
              <a:t># the model and the data!  (This is the "training" data)</a:t>
            </a:r>
          </a:p>
          <a:p>
            <a:r>
              <a:rPr lang="en-US" sz="1050" dirty="0"/>
              <a:t>accuracy(fit1, </a:t>
            </a:r>
            <a:r>
              <a:rPr lang="en-US" sz="1050" dirty="0" err="1"/>
              <a:t>maxtemp</a:t>
            </a:r>
            <a:r>
              <a:rPr lang="en-US" sz="1050" dirty="0"/>
              <a:t>)</a:t>
            </a:r>
          </a:p>
          <a:p>
            <a:endParaRPr lang="en-US" sz="1050" dirty="0"/>
          </a:p>
          <a:p>
            <a:r>
              <a:rPr lang="en-US" sz="1050" dirty="0"/>
              <a:t>air2008 = window(</a:t>
            </a:r>
            <a:r>
              <a:rPr lang="en-US" sz="1050" dirty="0" err="1"/>
              <a:t>maxtemp</a:t>
            </a:r>
            <a:r>
              <a:rPr lang="en-US" sz="1050" dirty="0"/>
              <a:t>, start = 1990, end = 2010)</a:t>
            </a:r>
          </a:p>
          <a:p>
            <a:r>
              <a:rPr lang="en-US" sz="1050" dirty="0"/>
              <a:t>plot(air2008)+(points(air2008, type = "o"))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#Reset the plot</a:t>
            </a:r>
          </a:p>
          <a:p>
            <a:r>
              <a:rPr lang="en-US" sz="1050" dirty="0"/>
              <a:t>plot(</a:t>
            </a:r>
            <a:r>
              <a:rPr lang="en-US" sz="1050" dirty="0" err="1"/>
              <a:t>air,ylab</a:t>
            </a:r>
            <a:r>
              <a:rPr lang="en-US" sz="1050" dirty="0"/>
              <a:t> = "Temperature", </a:t>
            </a:r>
            <a:r>
              <a:rPr lang="en-US" sz="1050" dirty="0" err="1"/>
              <a:t>xlab</a:t>
            </a:r>
            <a:r>
              <a:rPr lang="en-US" sz="1050" dirty="0"/>
              <a:t> = "Year", type = "o", </a:t>
            </a:r>
            <a:r>
              <a:rPr lang="en-US" sz="1050" dirty="0" err="1"/>
              <a:t>xlim</a:t>
            </a:r>
            <a:r>
              <a:rPr lang="en-US" sz="1050" dirty="0"/>
              <a:t> = c(1990, 2021),</a:t>
            </a:r>
            <a:r>
              <a:rPr lang="en-US" sz="1050" dirty="0" err="1"/>
              <a:t>ylim</a:t>
            </a:r>
            <a:r>
              <a:rPr lang="en-US" sz="1050" dirty="0"/>
              <a:t> = c(15,50), main = "Maximum Temperature")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#Plot the estimated values from the models .. the "fitted" values are the training values.</a:t>
            </a:r>
          </a:p>
          <a:p>
            <a:r>
              <a:rPr lang="en-US" sz="1050" dirty="0"/>
              <a:t>lines(fitted(fit1), col = "blue", type = "o")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 the  $mean values are the forecasts.</a:t>
            </a:r>
          </a:p>
          <a:p>
            <a:r>
              <a:rPr lang="en-US" sz="1050" dirty="0"/>
              <a:t>lines(fit1$mean, col = "blue", type = "o")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 These are the actual values!  Compare visually with the forecasts!</a:t>
            </a:r>
          </a:p>
          <a:p>
            <a:r>
              <a:rPr lang="en-US" sz="1050" dirty="0"/>
              <a:t>air2008 = window(</a:t>
            </a:r>
            <a:r>
              <a:rPr lang="en-US" sz="1050" dirty="0" err="1"/>
              <a:t>maxtemp</a:t>
            </a:r>
            <a:r>
              <a:rPr lang="en-US" sz="1050" dirty="0"/>
              <a:t>, start = 1990, end = 2021)</a:t>
            </a:r>
          </a:p>
          <a:p>
            <a:r>
              <a:rPr lang="en-US" sz="1050" dirty="0"/>
              <a:t>plot(air2008)+points(air2008, type = "o")</a:t>
            </a:r>
          </a:p>
          <a:p>
            <a:endParaRPr lang="en-US" sz="1050" dirty="0"/>
          </a:p>
          <a:p>
            <a:r>
              <a:rPr lang="en-US" sz="1050" dirty="0">
                <a:solidFill>
                  <a:srgbClr val="00B050"/>
                </a:solidFill>
              </a:rPr>
              <a:t># Compare the forecasts with the actual values with various fit metrics.  </a:t>
            </a:r>
          </a:p>
          <a:p>
            <a:r>
              <a:rPr lang="en-US" sz="1050" dirty="0"/>
              <a:t>accuracy(fit1, air2008)</a:t>
            </a:r>
          </a:p>
          <a:p>
            <a:endParaRPr lang="en-US" sz="1050" u="sng" dirty="0"/>
          </a:p>
          <a:p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82980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248DD-B031-8D4E-A873-A256146F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3A111FA-6C39-544C-9190-70E4E5F8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5" y="726988"/>
            <a:ext cx="4967070" cy="2914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B32CC-867D-BB44-B5F1-2FA3E658CFEC}"/>
              </a:ext>
            </a:extLst>
          </p:cNvPr>
          <p:cNvSpPr txBox="1"/>
          <p:nvPr/>
        </p:nvSpPr>
        <p:spPr>
          <a:xfrm>
            <a:off x="4606604" y="4025441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EDA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85E80CA-FEFF-0742-B8AF-27E468DC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809313"/>
            <a:ext cx="5308405" cy="30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1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248DD-B031-8D4E-A873-A256146F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36E41AC-A6AE-4C47-9B4F-27E5095C5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39" y="1562588"/>
            <a:ext cx="8378145" cy="4881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DE61ED-1B66-1C45-A120-E7E50FCEE061}"/>
              </a:ext>
            </a:extLst>
          </p:cNvPr>
          <p:cNvSpPr txBox="1"/>
          <p:nvPr/>
        </p:nvSpPr>
        <p:spPr>
          <a:xfrm>
            <a:off x="1012372" y="843058"/>
            <a:ext cx="355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Forecasted Temperatures</a:t>
            </a:r>
          </a:p>
        </p:txBody>
      </p:sp>
    </p:spTree>
    <p:extLst>
      <p:ext uri="{BB962C8B-B14F-4D97-AF65-F5344CB8AC3E}">
        <p14:creationId xmlns:p14="http://schemas.microsoft.com/office/powerpoint/2010/main" val="37262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268FD-58AF-6148-B18E-7D3CC6C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420B9-FA13-CC40-8236-F9D087EDA6F3}"/>
              </a:ext>
            </a:extLst>
          </p:cNvPr>
          <p:cNvSpPr txBox="1"/>
          <p:nvPr/>
        </p:nvSpPr>
        <p:spPr>
          <a:xfrm>
            <a:off x="559084" y="816429"/>
            <a:ext cx="107729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R input: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#2 Holt's Linear Trend Model for </a:t>
            </a:r>
            <a:r>
              <a:rPr lang="en-US" sz="1200" dirty="0" err="1"/>
              <a:t>maxtemp</a:t>
            </a:r>
            <a:endParaRPr lang="en-US" sz="1200" dirty="0"/>
          </a:p>
          <a:p>
            <a:r>
              <a:rPr lang="en-US" sz="1200" dirty="0"/>
              <a:t>fit1h = holt(air, alpha = .8, beta = .2, initial = "optimal", h = 5)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# Check out </a:t>
            </a:r>
            <a:r>
              <a:rPr lang="en-US" sz="1200" dirty="0" err="1"/>
              <a:t>estiamted</a:t>
            </a:r>
            <a:r>
              <a:rPr lang="en-US" sz="1200" dirty="0"/>
              <a:t> values of the "training" data from the first holt model </a:t>
            </a:r>
          </a:p>
          <a:p>
            <a:r>
              <a:rPr lang="en-US" sz="1200" dirty="0"/>
              <a:t>fitted(fit1h)</a:t>
            </a:r>
          </a:p>
          <a:p>
            <a:r>
              <a:rPr lang="en-US" sz="1200" dirty="0"/>
              <a:t># Check out the forecast value (h of them)</a:t>
            </a:r>
          </a:p>
          <a:p>
            <a:r>
              <a:rPr lang="en-US" sz="1200" dirty="0"/>
              <a:t>fit1h$mean</a:t>
            </a:r>
          </a:p>
          <a:p>
            <a:endParaRPr lang="en-US" sz="1200" dirty="0"/>
          </a:p>
          <a:p>
            <a:r>
              <a:rPr lang="en-US" sz="1200" dirty="0"/>
              <a:t># Reset the Plot!</a:t>
            </a:r>
          </a:p>
          <a:p>
            <a:r>
              <a:rPr lang="en-US" sz="1200" dirty="0"/>
              <a:t>plot(</a:t>
            </a:r>
            <a:r>
              <a:rPr lang="en-US" sz="1200" dirty="0" err="1"/>
              <a:t>air,ylab</a:t>
            </a:r>
            <a:r>
              <a:rPr lang="en-US" sz="1200" dirty="0"/>
              <a:t> = "Temperature", </a:t>
            </a:r>
            <a:r>
              <a:rPr lang="en-US" sz="1200" dirty="0" err="1"/>
              <a:t>xlab</a:t>
            </a:r>
            <a:r>
              <a:rPr lang="en-US" sz="1200" dirty="0"/>
              <a:t> = "Year", type = "o", </a:t>
            </a:r>
            <a:r>
              <a:rPr lang="en-US" sz="1200" dirty="0" err="1"/>
              <a:t>xlim</a:t>
            </a:r>
            <a:r>
              <a:rPr lang="en-US" sz="1200" dirty="0"/>
              <a:t> = c(1990, 2021),</a:t>
            </a:r>
            <a:r>
              <a:rPr lang="en-US" sz="1200" dirty="0" err="1"/>
              <a:t>ylim</a:t>
            </a:r>
            <a:r>
              <a:rPr lang="en-US" sz="1200" dirty="0"/>
              <a:t> = c(35,48))</a:t>
            </a:r>
          </a:p>
          <a:p>
            <a:r>
              <a:rPr lang="en-US" sz="1200" dirty="0"/>
              <a:t>#Plot each models estimated values of the training data (Do these one by one to see the differences)</a:t>
            </a:r>
          </a:p>
          <a:p>
            <a:r>
              <a:rPr lang="en-US" sz="1200" dirty="0"/>
              <a:t>lines(fitted(fit1h),col = "blue", type= "o")</a:t>
            </a:r>
          </a:p>
          <a:p>
            <a:endParaRPr lang="en-US" sz="1200" dirty="0"/>
          </a:p>
          <a:p>
            <a:r>
              <a:rPr lang="en-US" sz="1200" dirty="0"/>
              <a:t>#Plot each models forecasts (Do these one by one to see the differences)</a:t>
            </a:r>
          </a:p>
          <a:p>
            <a:r>
              <a:rPr lang="en-US" sz="1200" dirty="0"/>
              <a:t>lines(fit1h$mean, col = "blue", type= "o")</a:t>
            </a:r>
          </a:p>
        </p:txBody>
      </p:sp>
    </p:spTree>
    <p:extLst>
      <p:ext uri="{BB962C8B-B14F-4D97-AF65-F5344CB8AC3E}">
        <p14:creationId xmlns:p14="http://schemas.microsoft.com/office/powerpoint/2010/main" val="13417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268FD-58AF-6148-B18E-7D3CC6C55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4, Full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CEE7B0-FD44-D240-B14D-8FF0970B061E}"/>
              </a:ext>
            </a:extLst>
          </p:cNvPr>
          <p:cNvSpPr/>
          <p:nvPr/>
        </p:nvSpPr>
        <p:spPr>
          <a:xfrm>
            <a:off x="559084" y="811377"/>
            <a:ext cx="3617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Forecasted Temperatures for Holt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3691824-52EC-8C4E-A4A7-CE7CF5EC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32" y="1694640"/>
            <a:ext cx="7440159" cy="43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226</TotalTime>
  <Words>713</Words>
  <Application>Microsoft Macintosh PowerPoint</Application>
  <PresentationFormat>Custom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DRAFT-Marcom-New-Brand-Template-2019-DRAFT-v1.5</vt:lpstr>
      <vt:lpstr>DS6306 Live Session 11</vt:lpstr>
      <vt:lpstr>Question 1, Simple Exponential Smoothing</vt:lpstr>
      <vt:lpstr>Question 2, Holt Linear Trend Model</vt:lpstr>
      <vt:lpstr>Question 3, Seasonal Trends</vt:lpstr>
      <vt:lpstr>Question 4, Full Analysis</vt:lpstr>
      <vt:lpstr>Question 4, Full Analysis</vt:lpstr>
      <vt:lpstr>Question 4, Full Analysis</vt:lpstr>
      <vt:lpstr>Question 4, Full Analysis</vt:lpstr>
      <vt:lpstr>Question 4, Full Analysis</vt:lpstr>
      <vt:lpstr>Question 4, Full Analysis</vt:lpstr>
      <vt:lpstr>Question 4, Full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DS6306 Live Session 11</dc:title>
  <dc:creator>Goodwin, Ben</dc:creator>
  <cp:lastModifiedBy>Goodwin, Ben</cp:lastModifiedBy>
  <cp:revision>9</cp:revision>
  <cp:lastPrinted>2019-05-15T16:46:10Z</cp:lastPrinted>
  <dcterms:created xsi:type="dcterms:W3CDTF">2020-11-02T22:03:04Z</dcterms:created>
  <dcterms:modified xsi:type="dcterms:W3CDTF">2020-11-03T01:49:08Z</dcterms:modified>
</cp:coreProperties>
</file>